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9" r:id="rId4"/>
    <p:sldId id="257" r:id="rId5"/>
    <p:sldId id="258" r:id="rId6"/>
    <p:sldId id="264" r:id="rId7"/>
    <p:sldId id="260" r:id="rId8"/>
    <p:sldId id="261" r:id="rId9"/>
    <p:sldId id="267" r:id="rId10"/>
    <p:sldId id="272" r:id="rId11"/>
    <p:sldId id="262" r:id="rId12"/>
    <p:sldId id="263" r:id="rId13"/>
    <p:sldId id="26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0028-5ED8-4D05-88A0-12BC80F3F0A9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93B0-A91C-4117-AAB7-421F1ED38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815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0028-5ED8-4D05-88A0-12BC80F3F0A9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93B0-A91C-4117-AAB7-421F1ED38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667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0028-5ED8-4D05-88A0-12BC80F3F0A9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93B0-A91C-4117-AAB7-421F1ED38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800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0028-5ED8-4D05-88A0-12BC80F3F0A9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93B0-A91C-4117-AAB7-421F1ED38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837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0028-5ED8-4D05-88A0-12BC80F3F0A9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93B0-A91C-4117-AAB7-421F1ED38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71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0028-5ED8-4D05-88A0-12BC80F3F0A9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93B0-A91C-4117-AAB7-421F1ED38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098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0028-5ED8-4D05-88A0-12BC80F3F0A9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93B0-A91C-4117-AAB7-421F1ED38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072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0028-5ED8-4D05-88A0-12BC80F3F0A9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93B0-A91C-4117-AAB7-421F1ED38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4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0028-5ED8-4D05-88A0-12BC80F3F0A9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93B0-A91C-4117-AAB7-421F1ED38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37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0028-5ED8-4D05-88A0-12BC80F3F0A9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93B0-A91C-4117-AAB7-421F1ED38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108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0028-5ED8-4D05-88A0-12BC80F3F0A9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93B0-A91C-4117-AAB7-421F1ED38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12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20028-5ED8-4D05-88A0-12BC80F3F0A9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B93B0-A91C-4117-AAB7-421F1ED38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34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3602036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  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sz="5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3829" y="4659086"/>
            <a:ext cx="11567885" cy="2046514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/>
              <a:t> </a:t>
            </a:r>
            <a:r>
              <a:rPr lang="ru-RU" sz="3200" dirty="0" smtClean="0"/>
              <a:t>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Михендеева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Владимировна   1(КК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Каменск- Уральский 2021 – 2022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2850" y="2496685"/>
            <a:ext cx="7849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«Оригами и математика»</a:t>
            </a:r>
            <a:endParaRPr lang="ru-RU" sz="5400" b="1" cap="none" spc="0" dirty="0">
              <a:ln w="12700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55435" y="560338"/>
            <a:ext cx="23246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Проект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Тема:</a:t>
            </a:r>
            <a:endParaRPr lang="ru-RU" sz="5400" b="1" cap="none" spc="0" dirty="0">
              <a:ln w="952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439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401910" y="377669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Большинство классических моделей в оригами выполняются из квадрата</a:t>
            </a:r>
          </a:p>
          <a:p>
            <a:pPr algn="ctr"/>
            <a:endParaRPr lang="ru-RU" sz="1800" b="1" dirty="0" smtClean="0">
              <a:solidFill>
                <a:srgbClr val="002060"/>
              </a:solidFill>
              <a:latin typeface="Lucida Sans Unicode" pitchFamily="34" charset="0"/>
            </a:endParaRP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Lucida Sans Unicode" pitchFamily="34" charset="0"/>
              </a:rPr>
              <a:t>В </a:t>
            </a:r>
            <a:r>
              <a:rPr lang="ru-RU" sz="1800" b="1" dirty="0">
                <a:solidFill>
                  <a:srgbClr val="002060"/>
                </a:solidFill>
                <a:latin typeface="Lucida Sans Unicode" pitchFamily="34" charset="0"/>
              </a:rPr>
              <a:t>процессе изготовления простых моделей мы знакомимся с очень нужными  понятиями</a:t>
            </a:r>
          </a:p>
          <a:p>
            <a:pPr algn="ctr"/>
            <a:endParaRPr lang="ru-RU" sz="2800" dirty="0" smtClean="0">
              <a:ln>
                <a:solidFill>
                  <a:srgbClr val="FF0000"/>
                </a:solidFill>
              </a:ln>
              <a:solidFill>
                <a:srgbClr val="002060"/>
              </a:solidFill>
            </a:endParaRPr>
          </a:p>
          <a:p>
            <a:pPr algn="ctr"/>
            <a:endParaRPr lang="ru-RU" sz="2800" dirty="0">
              <a:ln>
                <a:solidFill>
                  <a:srgbClr val="FF000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46239" y="2653047"/>
            <a:ext cx="3296991" cy="30136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546242" y="2627290"/>
            <a:ext cx="3296992" cy="3000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4546241" y="2627290"/>
            <a:ext cx="3296994" cy="3000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3" idx="0"/>
            <a:endCxn id="3" idx="2"/>
          </p:cNvCxnSpPr>
          <p:nvPr/>
        </p:nvCxnSpPr>
        <p:spPr>
          <a:xfrm>
            <a:off x="6194735" y="2653047"/>
            <a:ext cx="0" cy="3013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endCxn id="3" idx="3"/>
          </p:cNvCxnSpPr>
          <p:nvPr/>
        </p:nvCxnSpPr>
        <p:spPr>
          <a:xfrm>
            <a:off x="4546240" y="4121239"/>
            <a:ext cx="3296990" cy="38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15"/>
          <p:cNvSpPr txBox="1">
            <a:spLocks noChangeArrowheads="1"/>
          </p:cNvSpPr>
          <p:nvPr/>
        </p:nvSpPr>
        <p:spPr bwMode="auto">
          <a:xfrm>
            <a:off x="1000492" y="2653047"/>
            <a:ext cx="25172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 квадрата</a:t>
            </a:r>
          </a:p>
        </p:txBody>
      </p:sp>
      <p:sp>
        <p:nvSpPr>
          <p:cNvPr id="52" name="TextBox 25"/>
          <p:cNvSpPr txBox="1">
            <a:spLocks noChangeArrowheads="1"/>
          </p:cNvSpPr>
          <p:nvPr/>
        </p:nvSpPr>
        <p:spPr bwMode="auto">
          <a:xfrm>
            <a:off x="1305299" y="4899741"/>
            <a:ext cx="197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линия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8916926" y="2683825"/>
            <a:ext cx="14340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Диагональ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8871733" y="5082555"/>
            <a:ext cx="20469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квадрата</a:t>
            </a:r>
          </a:p>
        </p:txBody>
      </p:sp>
      <p:cxnSp>
        <p:nvCxnSpPr>
          <p:cNvPr id="56" name="Прямая со стрелкой 55"/>
          <p:cNvCxnSpPr>
            <a:stCxn id="51" idx="2"/>
          </p:cNvCxnSpPr>
          <p:nvPr/>
        </p:nvCxnSpPr>
        <p:spPr>
          <a:xfrm>
            <a:off x="2259117" y="3053157"/>
            <a:ext cx="2145458" cy="33398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52" idx="3"/>
          </p:cNvCxnSpPr>
          <p:nvPr/>
        </p:nvCxnSpPr>
        <p:spPr>
          <a:xfrm flipV="1">
            <a:off x="3275518" y="3083935"/>
            <a:ext cx="2919217" cy="201586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53" idx="1"/>
          </p:cNvCxnSpPr>
          <p:nvPr/>
        </p:nvCxnSpPr>
        <p:spPr>
          <a:xfrm flipH="1">
            <a:off x="7199290" y="2883880"/>
            <a:ext cx="1717636" cy="33583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54" idx="1"/>
          </p:cNvCxnSpPr>
          <p:nvPr/>
        </p:nvCxnSpPr>
        <p:spPr>
          <a:xfrm flipH="1" flipV="1">
            <a:off x="6194735" y="4159875"/>
            <a:ext cx="2676998" cy="112273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57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8191" y="927278"/>
            <a:ext cx="9448800" cy="489364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проекта:</a:t>
            </a:r>
          </a:p>
          <a:p>
            <a:r>
              <a:rPr lang="ru-RU" dirty="0" smtClean="0"/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реализации проекта был освоен уровень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интегративных качеств ребенка: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улучшили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коммуникативные способности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работы в коллективе.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различными приемами работы с бумагой;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геометрические понятия и базовые формы оригами;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по правилу и образцу, слушать взрослого и следовать устным инструкциям;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собственный замысел и воплотить его в изделия оригами и композиции с изделиями, выполненными в технике оригами;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ориентируются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окружающем пространстве и на плоскости;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сформировалась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мелкая моторика рук и глазомер, художественный вкус, творческие способности и фантазия;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навыками культуры труда.</a:t>
            </a:r>
          </a:p>
        </p:txBody>
      </p:sp>
    </p:spTree>
    <p:extLst>
      <p:ext uri="{BB962C8B-B14F-4D97-AF65-F5344CB8AC3E}">
        <p14:creationId xmlns:p14="http://schemas.microsoft.com/office/powerpoint/2010/main" val="324325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8885" y="0"/>
            <a:ext cx="4248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</a:rPr>
              <a:t>Наши работы</a:t>
            </a:r>
            <a:endParaRPr lang="ru-RU" sz="54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4" y="1069570"/>
            <a:ext cx="3336071" cy="2640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561" y="923330"/>
            <a:ext cx="3400023" cy="2859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243" y="923330"/>
            <a:ext cx="3336071" cy="2915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3985183"/>
            <a:ext cx="3187818" cy="2512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8" y="3896690"/>
            <a:ext cx="3185080" cy="2689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107" y="3709737"/>
            <a:ext cx="3090930" cy="3026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451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3104" y="146862"/>
            <a:ext cx="65464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Практическая работа</a:t>
            </a:r>
          </a:p>
          <a:p>
            <a:pPr algn="ctr"/>
            <a:r>
              <a:rPr lang="ru-RU" sz="54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</a:rPr>
              <a:t>Закладка</a:t>
            </a:r>
            <a:endParaRPr lang="ru-RU" sz="54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62" y="2081492"/>
            <a:ext cx="4416380" cy="46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307" y="2300511"/>
            <a:ext cx="4261834" cy="4179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345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3105" y="430197"/>
            <a:ext cx="65464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Практическая работа</a:t>
            </a:r>
          </a:p>
          <a:p>
            <a:pPr algn="ctr"/>
            <a:endParaRPr lang="ru-RU" sz="54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47" y="1540580"/>
            <a:ext cx="3656526" cy="4473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414" y="2184523"/>
            <a:ext cx="3781555" cy="4113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1363650"/>
            <a:ext cx="3755979" cy="4771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188852" y="5482016"/>
            <a:ext cx="8112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98708" y="5651293"/>
            <a:ext cx="1763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2.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165892" y="5451238"/>
            <a:ext cx="2236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74188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3105" y="430197"/>
            <a:ext cx="65464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Практическая работа</a:t>
            </a:r>
          </a:p>
          <a:p>
            <a:pPr algn="ctr"/>
            <a:endParaRPr lang="ru-RU" sz="54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46429" y="1695649"/>
            <a:ext cx="8112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4.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442368" y="1924697"/>
            <a:ext cx="1763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5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681047" y="1695649"/>
            <a:ext cx="2236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6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9" y="2064981"/>
            <a:ext cx="3895995" cy="3342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6" y="2184523"/>
            <a:ext cx="3710033" cy="3724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944" y="1513749"/>
            <a:ext cx="3489101" cy="3422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125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3105" y="430197"/>
            <a:ext cx="65464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Практическая работа</a:t>
            </a:r>
          </a:p>
          <a:p>
            <a:pPr algn="ctr"/>
            <a:endParaRPr lang="ru-RU" sz="54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03452" y="2184523"/>
            <a:ext cx="8112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7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061332" y="1784413"/>
            <a:ext cx="1763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8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76" y="1984468"/>
            <a:ext cx="4257676" cy="3997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731" y="1619387"/>
            <a:ext cx="5164601" cy="5067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852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0474" y="2967335"/>
            <a:ext cx="8331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СПАСИБО ЗА ВНИМАНИЕ!!!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3927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8885" y="0"/>
            <a:ext cx="42484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</a:rPr>
              <a:t>Наши работы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Начало</a:t>
            </a:r>
            <a:endParaRPr lang="ru-RU" sz="54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76" y="3782443"/>
            <a:ext cx="3386945" cy="2901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603" y="2275615"/>
            <a:ext cx="3661988" cy="3551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141" y="3820563"/>
            <a:ext cx="3220500" cy="2863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59" y="768787"/>
            <a:ext cx="3656527" cy="3013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356" y="266510"/>
            <a:ext cx="3386070" cy="3515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341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2738" y="495633"/>
            <a:ext cx="9826580" cy="4820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4000" b="1" dirty="0" smtClean="0">
              <a:ln w="9525" cap="flat" cmpd="sng" algn="ctr">
                <a:solidFill>
                  <a:srgbClr val="FF0000"/>
                </a:solidFill>
                <a:prstDash val="solid"/>
                <a:round/>
              </a:ln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000" b="1" dirty="0">
                <a:ln w="9525" cap="flat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n w="9525" cap="flat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4000" b="1" dirty="0">
                <a:ln w="9525" cap="flat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Сегодня множество людей во всем мире увлекаются искусством оригами. Многие считают, что это забава, с помощью которой люди создают различные фигуры, но очень многое в оригами связано с математикой.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В последнее время ребята все с большей неохотой относятся к учебе, и частности к математике.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Чтобы привлечь внимание учащихся к математике, я решила в своем проекте показать, что математика – это творческая наука.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Я обратила внимание, что оригами сочетает в себе красивые формы и удивительно правильные линии. А на уроках в школе всегда больше всего нравилась математика. Мне стало интересно, насколько оригами связано с математикой.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3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199" y="1103086"/>
            <a:ext cx="103196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Цель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всестороннее интеллектуальное развитие математических представлений у детей старшего дошкольного возраста в процессе использования модульного оригами.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93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3144" y="638630"/>
            <a:ext cx="1105988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Познакомить детей с основными геометрическими понятиями (угол, сторона, квадрат, треугольник и т. д.).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Научить ребенка общаться с бумагой.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глазомер при работе с бумагой.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Научить ребенка аккуратно из квадрата складывать различные базовые формы оригами, четко следуя основным правилам.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Научить проговаривать свои действия при работе с бумагой, используя специальную терминологию.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мелкую моторику пальцев.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Обогащать словарный запас детей.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мыслительную деятельность.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конструктивное мышление детей, их творческое воображение, художественный вкус.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внимание, память, логическое и пространственное воображения.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Воспитывать интерес к искусству оригами.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Расширять коммуникативные способности детей путем создания игровых ситуаций.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Формировать культуру труда и совершенствовать трудовые навыки.</a:t>
            </a:r>
          </a:p>
        </p:txBody>
      </p:sp>
    </p:spTree>
    <p:extLst>
      <p:ext uri="{BB962C8B-B14F-4D97-AF65-F5344CB8AC3E}">
        <p14:creationId xmlns:p14="http://schemas.microsoft.com/office/powerpoint/2010/main" val="150900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66706" y="378681"/>
            <a:ext cx="57813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История оригами для детей</a:t>
            </a:r>
            <a:endParaRPr lang="ru-RU" sz="36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9003" y="1223492"/>
            <a:ext cx="99167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Искусство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оригами зародилось много веков назад в Японии. Точнее будет заметить, что в то время оригами еще не рассматривали как вид искусства. Бумага в то время была дорогая и являлась предметом роскоши. Первые поделки появились в монастырях.</a:t>
            </a:r>
          </a:p>
          <a:p>
            <a:pPr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«Ори» означает «сложенный»,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 — «бумага» и «бог» одновременно. Японцы проводили мистическую связь между фигурками, сложенными из бумаги, и религиозными ритуалами. Фигурками из бумаги украшали стены храмов, статуи богов, помещали их на жертвенные костры.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84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5273" y="66518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Методы исследования </a:t>
            </a:r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lang="ru-RU" dirty="0" smtClean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поиск информации из разных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источников </a:t>
            </a:r>
          </a:p>
          <a:p>
            <a:pPr eaLnBrk="0" hangingPunct="0">
              <a:defRPr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специальная литература, интернет ресурсы);</a:t>
            </a:r>
          </a:p>
          <a:p>
            <a:pPr eaLnBrk="0" hangingPunct="0">
              <a:buFontTx/>
              <a:buChar char="•"/>
              <a:defRPr/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практическая работа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6" y="2794715"/>
            <a:ext cx="3383917" cy="2794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217" y="2698166"/>
            <a:ext cx="3849925" cy="2987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14" y="1429470"/>
            <a:ext cx="3623259" cy="5112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675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2090" y="391561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rgbClr val="FF0000"/>
                  </a:solidFill>
                </a:ln>
              </a:rPr>
              <a:t> </a:t>
            </a:r>
            <a:r>
              <a:rPr lang="ru-RU" sz="2800" b="1" dirty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Гипотеза:</a:t>
            </a:r>
          </a:p>
          <a:p>
            <a:r>
              <a:rPr lang="ru-RU" sz="2800" b="1" dirty="0"/>
              <a:t> </a:t>
            </a:r>
            <a:r>
              <a:rPr lang="ru-RU" sz="2800" b="1" dirty="0" smtClean="0"/>
              <a:t> 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Искусство </a:t>
            </a:r>
            <a:r>
              <a:rPr lang="ru-RU" sz="2800" dirty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оригами тесно связано с математикой и может стать хорошей основой для ее изучения.</a:t>
            </a:r>
            <a:endParaRPr lang="ru-RU" sz="2800" dirty="0"/>
          </a:p>
        </p:txBody>
      </p:sp>
      <p:pic>
        <p:nvPicPr>
          <p:cNvPr id="3" name="Объект 3" descr="http://bigslide.ru/images/11/10830/831/img17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050" y="2614410"/>
            <a:ext cx="6181859" cy="3992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27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06734" y="352924"/>
            <a:ext cx="5596725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Оригами и математика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1574" y="1060810"/>
            <a:ext cx="109470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Все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фигуры в оригами выполняются из геометрических фигур, значит это одна из точек прикосновения оригами с математикой. Но в оригами фигуры можно построить без чертежных инструментов, используя несколько сгибов.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850" y="2876692"/>
            <a:ext cx="5112912" cy="3858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814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591</Words>
  <Application>Microsoft Office PowerPoint</Application>
  <PresentationFormat>Широкоэкранный</PresentationFormat>
  <Paragraphs>81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Lucida Sans Unicode</vt:lpstr>
      <vt:lpstr>Symbol</vt:lpstr>
      <vt:lpstr>Times New Roman</vt:lpstr>
      <vt:lpstr>Тема Office</vt:lpstr>
      <vt:lpstr>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Тема: «ОРИГАМИ И МАТЕМАТИКА»</dc:title>
  <dc:creator>Александр</dc:creator>
  <cp:lastModifiedBy>Александр</cp:lastModifiedBy>
  <cp:revision>27</cp:revision>
  <dcterms:created xsi:type="dcterms:W3CDTF">2022-05-20T05:46:43Z</dcterms:created>
  <dcterms:modified xsi:type="dcterms:W3CDTF">2022-05-24T11:34:28Z</dcterms:modified>
</cp:coreProperties>
</file>